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4" r:id="rId5"/>
    <p:sldId id="259" r:id="rId6"/>
    <p:sldId id="306" r:id="rId7"/>
    <p:sldId id="265" r:id="rId8"/>
    <p:sldId id="266" r:id="rId9"/>
    <p:sldId id="310" r:id="rId10"/>
    <p:sldId id="305" r:id="rId11"/>
    <p:sldId id="302" r:id="rId12"/>
    <p:sldId id="308" r:id="rId13"/>
    <p:sldId id="260" r:id="rId14"/>
    <p:sldId id="261" r:id="rId15"/>
    <p:sldId id="307" r:id="rId16"/>
    <p:sldId id="30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A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08" autoAdjust="0"/>
    <p:restoredTop sz="74956" autoAdjust="0"/>
  </p:normalViewPr>
  <p:slideViewPr>
    <p:cSldViewPr snapToGrid="0">
      <p:cViewPr varScale="1">
        <p:scale>
          <a:sx n="70" d="100"/>
          <a:sy n="70" d="100"/>
        </p:scale>
        <p:origin x="143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7F84E-4E6E-454E-A675-E8B5BE838BA8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F5EE3-8A7F-1B4A-ADF0-B06E04E3D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7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F5EE3-8A7F-1B4A-ADF0-B06E04E3DF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77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F5EE3-8A7F-1B4A-ADF0-B06E04E3DF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FF43-607E-E344-9CEC-C969789AA0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81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F5EE3-8A7F-1B4A-ADF0-B06E04E3DF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28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F5EE3-8A7F-1B4A-ADF0-B06E04E3DF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37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F5EE3-8A7F-1B4A-ADF0-B06E04E3DF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93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F5EE3-8A7F-1B4A-ADF0-B06E04E3DF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77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F5EE3-8A7F-1B4A-ADF0-B06E04E3DF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31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F5EE3-8A7F-1B4A-ADF0-B06E04E3DF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354" y="1122363"/>
            <a:ext cx="7872046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354" y="3602038"/>
            <a:ext cx="7872046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" name="Rectangle 1"/>
          <p:cNvSpPr/>
          <p:nvPr userDrawn="1"/>
        </p:nvSpPr>
        <p:spPr>
          <a:xfrm>
            <a:off x="2821478" y="1124744"/>
            <a:ext cx="6528725" cy="4608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821478" y="0"/>
            <a:ext cx="6528725" cy="260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Rectangle 5"/>
          <p:cNvSpPr/>
          <p:nvPr userDrawn="1"/>
        </p:nvSpPr>
        <p:spPr>
          <a:xfrm>
            <a:off x="2821478" y="6597352"/>
            <a:ext cx="6528725" cy="260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1478" y="4066024"/>
            <a:ext cx="6528725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1478" y="4834109"/>
            <a:ext cx="6528725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41313" y="1541767"/>
            <a:ext cx="1089051" cy="241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802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1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1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510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059771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microsoft.com/office/2007/relationships/hdphoto" Target="../media/hdphoto13.wdp"/><Relationship Id="rId4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microsoft.com/office/2007/relationships/hdphoto" Target="../media/hdphoto3.wdp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3.wdp"/><Relationship Id="rId5" Type="http://schemas.microsoft.com/office/2007/relationships/hdphoto" Target="../media/hdphoto9.wdp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Fatwa Chatbot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ar-SA" sz="3600" dirty="0"/>
          </a:p>
          <a:p>
            <a:endParaRPr lang="ar-SA" sz="3600" dirty="0"/>
          </a:p>
          <a:p>
            <a:r>
              <a:rPr lang="en-US" sz="3600" dirty="0" err="1"/>
              <a:t>Lubna</a:t>
            </a:r>
            <a:r>
              <a:rPr lang="en-US" sz="3600" dirty="0"/>
              <a:t> </a:t>
            </a:r>
            <a:r>
              <a:rPr lang="en-US" sz="3600" dirty="0" err="1"/>
              <a:t>Alhenaki</a:t>
            </a:r>
            <a:endParaRPr lang="en-US"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24433-AE34-724F-BFCD-C9C93455B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1200" y1="75445" x2="53000" y2="12456"/>
                        <a14:foregroundMark x1="53000" y1="12456" x2="20000" y2="281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2320" y="4646230"/>
            <a:ext cx="912091" cy="510771"/>
          </a:xfrm>
          <a:prstGeom prst="flowChartConnector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619773" y="2824328"/>
            <a:ext cx="711835" cy="228600"/>
          </a:xfrm>
          <a:custGeom>
            <a:avLst/>
            <a:gdLst/>
            <a:ahLst/>
            <a:cxnLst/>
            <a:rect l="l" t="t" r="r" b="b"/>
            <a:pathLst>
              <a:path w="711834" h="228600">
                <a:moveTo>
                  <a:pt x="483231" y="152399"/>
                </a:moveTo>
                <a:lnTo>
                  <a:pt x="483231" y="228600"/>
                </a:lnTo>
                <a:lnTo>
                  <a:pt x="635631" y="152400"/>
                </a:lnTo>
                <a:lnTo>
                  <a:pt x="483231" y="152399"/>
                </a:lnTo>
                <a:close/>
              </a:path>
              <a:path w="711834" h="228600">
                <a:moveTo>
                  <a:pt x="483231" y="76199"/>
                </a:moveTo>
                <a:lnTo>
                  <a:pt x="483231" y="152399"/>
                </a:lnTo>
                <a:lnTo>
                  <a:pt x="521331" y="152400"/>
                </a:lnTo>
                <a:lnTo>
                  <a:pt x="521331" y="76200"/>
                </a:lnTo>
                <a:lnTo>
                  <a:pt x="483231" y="76199"/>
                </a:lnTo>
                <a:close/>
              </a:path>
              <a:path w="711834" h="228600">
                <a:moveTo>
                  <a:pt x="483231" y="0"/>
                </a:moveTo>
                <a:lnTo>
                  <a:pt x="483231" y="76199"/>
                </a:lnTo>
                <a:lnTo>
                  <a:pt x="521331" y="76200"/>
                </a:lnTo>
                <a:lnTo>
                  <a:pt x="521331" y="152400"/>
                </a:lnTo>
                <a:lnTo>
                  <a:pt x="635633" y="152398"/>
                </a:lnTo>
                <a:lnTo>
                  <a:pt x="711831" y="114300"/>
                </a:lnTo>
                <a:lnTo>
                  <a:pt x="483231" y="0"/>
                </a:lnTo>
                <a:close/>
              </a:path>
              <a:path w="711834" h="228600">
                <a:moveTo>
                  <a:pt x="0" y="76198"/>
                </a:moveTo>
                <a:lnTo>
                  <a:pt x="0" y="152398"/>
                </a:lnTo>
                <a:lnTo>
                  <a:pt x="483231" y="152399"/>
                </a:lnTo>
                <a:lnTo>
                  <a:pt x="483231" y="76199"/>
                </a:lnTo>
                <a:lnTo>
                  <a:pt x="0" y="7619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40561" y="98704"/>
            <a:ext cx="10273140" cy="6222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5" dirty="0"/>
              <a:t>Fatwa Chatbot </a:t>
            </a:r>
            <a:r>
              <a:rPr spc="-5" dirty="0"/>
              <a:t>Methodology</a:t>
            </a:r>
            <a:r>
              <a:rPr spc="-71" dirty="0"/>
              <a:t> </a:t>
            </a:r>
            <a:r>
              <a:rPr dirty="0"/>
              <a:t>Design</a:t>
            </a:r>
          </a:p>
        </p:txBody>
      </p:sp>
      <p:sp>
        <p:nvSpPr>
          <p:cNvPr id="8" name="object 8"/>
          <p:cNvSpPr/>
          <p:nvPr/>
        </p:nvSpPr>
        <p:spPr>
          <a:xfrm>
            <a:off x="5047489" y="1740710"/>
            <a:ext cx="2500226" cy="2418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371157" y="4159372"/>
            <a:ext cx="244219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b="1" spc="-15" dirty="0">
                <a:latin typeface="Calibri"/>
                <a:cs typeface="Calibri"/>
              </a:rPr>
              <a:t>Dataset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Cleaning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0FE957-8775-C247-9391-641F96D0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47" y="1985137"/>
            <a:ext cx="1896533" cy="1896533"/>
          </a:xfrm>
          <a:prstGeom prst="rect">
            <a:avLst/>
          </a:prstGeom>
        </p:spPr>
      </p:pic>
      <p:sp>
        <p:nvSpPr>
          <p:cNvPr id="21" name="object 16">
            <a:extLst>
              <a:ext uri="{FF2B5EF4-FFF2-40B4-BE49-F238E27FC236}">
                <a16:creationId xmlns:a16="http://schemas.microsoft.com/office/drawing/2014/main" id="{AE2228B3-4FAA-9441-BA84-916EB1F34652}"/>
              </a:ext>
            </a:extLst>
          </p:cNvPr>
          <p:cNvSpPr txBox="1"/>
          <p:nvPr/>
        </p:nvSpPr>
        <p:spPr>
          <a:xfrm>
            <a:off x="892147" y="4159372"/>
            <a:ext cx="239009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b="1" spc="-15" dirty="0">
                <a:latin typeface="Calibri"/>
                <a:cs typeface="Calibri"/>
              </a:rPr>
              <a:t>Collecting Dataset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7" name="object 16">
            <a:extLst>
              <a:ext uri="{FF2B5EF4-FFF2-40B4-BE49-F238E27FC236}">
                <a16:creationId xmlns:a16="http://schemas.microsoft.com/office/drawing/2014/main" id="{FD7B1E43-9404-F244-AE76-8804049B95D2}"/>
              </a:ext>
            </a:extLst>
          </p:cNvPr>
          <p:cNvSpPr txBox="1"/>
          <p:nvPr/>
        </p:nvSpPr>
        <p:spPr>
          <a:xfrm>
            <a:off x="9632356" y="4237670"/>
            <a:ext cx="336037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b="1" spc="-15" dirty="0">
                <a:latin typeface="Calibri"/>
                <a:cs typeface="Calibri"/>
              </a:rPr>
              <a:t>Building Chatbot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8" name="object 4">
            <a:extLst>
              <a:ext uri="{FF2B5EF4-FFF2-40B4-BE49-F238E27FC236}">
                <a16:creationId xmlns:a16="http://schemas.microsoft.com/office/drawing/2014/main" id="{890384BA-7940-A74E-9A0A-49D62A8264E0}"/>
              </a:ext>
            </a:extLst>
          </p:cNvPr>
          <p:cNvSpPr/>
          <p:nvPr/>
        </p:nvSpPr>
        <p:spPr>
          <a:xfrm>
            <a:off x="8273060" y="2819104"/>
            <a:ext cx="711835" cy="228600"/>
          </a:xfrm>
          <a:custGeom>
            <a:avLst/>
            <a:gdLst/>
            <a:ahLst/>
            <a:cxnLst/>
            <a:rect l="l" t="t" r="r" b="b"/>
            <a:pathLst>
              <a:path w="711834" h="228600">
                <a:moveTo>
                  <a:pt x="483231" y="152399"/>
                </a:moveTo>
                <a:lnTo>
                  <a:pt x="483231" y="228600"/>
                </a:lnTo>
                <a:lnTo>
                  <a:pt x="635631" y="152400"/>
                </a:lnTo>
                <a:lnTo>
                  <a:pt x="483231" y="152399"/>
                </a:lnTo>
                <a:close/>
              </a:path>
              <a:path w="711834" h="228600">
                <a:moveTo>
                  <a:pt x="483231" y="76199"/>
                </a:moveTo>
                <a:lnTo>
                  <a:pt x="483231" y="152399"/>
                </a:lnTo>
                <a:lnTo>
                  <a:pt x="521331" y="152400"/>
                </a:lnTo>
                <a:lnTo>
                  <a:pt x="521331" y="76200"/>
                </a:lnTo>
                <a:lnTo>
                  <a:pt x="483231" y="76199"/>
                </a:lnTo>
                <a:close/>
              </a:path>
              <a:path w="711834" h="228600">
                <a:moveTo>
                  <a:pt x="483231" y="0"/>
                </a:moveTo>
                <a:lnTo>
                  <a:pt x="483231" y="76199"/>
                </a:lnTo>
                <a:lnTo>
                  <a:pt x="521331" y="76200"/>
                </a:lnTo>
                <a:lnTo>
                  <a:pt x="521331" y="152400"/>
                </a:lnTo>
                <a:lnTo>
                  <a:pt x="635633" y="152398"/>
                </a:lnTo>
                <a:lnTo>
                  <a:pt x="711831" y="114300"/>
                </a:lnTo>
                <a:lnTo>
                  <a:pt x="483231" y="0"/>
                </a:lnTo>
                <a:close/>
              </a:path>
              <a:path w="711834" h="228600">
                <a:moveTo>
                  <a:pt x="0" y="76198"/>
                </a:moveTo>
                <a:lnTo>
                  <a:pt x="0" y="152398"/>
                </a:lnTo>
                <a:lnTo>
                  <a:pt x="483231" y="152399"/>
                </a:lnTo>
                <a:lnTo>
                  <a:pt x="483231" y="76199"/>
                </a:lnTo>
                <a:lnTo>
                  <a:pt x="0" y="7619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7328F8-A136-5247-9FCF-CE197754FEEF}"/>
              </a:ext>
            </a:extLst>
          </p:cNvPr>
          <p:cNvSpPr/>
          <p:nvPr/>
        </p:nvSpPr>
        <p:spPr>
          <a:xfrm>
            <a:off x="5035759" y="1453923"/>
            <a:ext cx="2735627" cy="355239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B4177F-AE54-6342-8685-DEDD4AC9B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667" y="1738630"/>
            <a:ext cx="2347590" cy="234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4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958322" y="347147"/>
            <a:ext cx="16273270" cy="73006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  	Arabic Pre-Processing Steps</a:t>
            </a:r>
            <a:endParaRPr lang="ko-KR" altLang="en-US" dirty="0"/>
          </a:p>
        </p:txBody>
      </p:sp>
      <p:sp>
        <p:nvSpPr>
          <p:cNvPr id="47" name="Google Shape;204;p22">
            <a:extLst>
              <a:ext uri="{FF2B5EF4-FFF2-40B4-BE49-F238E27FC236}">
                <a16:creationId xmlns:a16="http://schemas.microsoft.com/office/drawing/2014/main" id="{D9DA1293-C899-AD41-A28E-F0DFBDF8AD21}"/>
              </a:ext>
            </a:extLst>
          </p:cNvPr>
          <p:cNvSpPr/>
          <p:nvPr/>
        </p:nvSpPr>
        <p:spPr>
          <a:xfrm>
            <a:off x="3240506" y="1860884"/>
            <a:ext cx="3887164" cy="77288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Remove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special character </a:t>
            </a:r>
            <a:endParaRPr sz="2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205;p22">
            <a:extLst>
              <a:ext uri="{FF2B5EF4-FFF2-40B4-BE49-F238E27FC236}">
                <a16:creationId xmlns:a16="http://schemas.microsoft.com/office/drawing/2014/main" id="{94DB572F-384E-AB49-86A6-0BFD77EB72BF}"/>
              </a:ext>
            </a:extLst>
          </p:cNvPr>
          <p:cNvSpPr/>
          <p:nvPr/>
        </p:nvSpPr>
        <p:spPr>
          <a:xfrm>
            <a:off x="3228757" y="5082250"/>
            <a:ext cx="3934016" cy="82771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Stemming</a:t>
            </a:r>
            <a:endParaRPr sz="2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9" name="Google Shape;206;p22">
            <a:extLst>
              <a:ext uri="{FF2B5EF4-FFF2-40B4-BE49-F238E27FC236}">
                <a16:creationId xmlns:a16="http://schemas.microsoft.com/office/drawing/2014/main" id="{AE0A04E4-37F5-E547-BF3D-07C7D867F285}"/>
              </a:ext>
            </a:extLst>
          </p:cNvPr>
          <p:cNvSpPr/>
          <p:nvPr/>
        </p:nvSpPr>
        <p:spPr>
          <a:xfrm>
            <a:off x="3228754" y="2907566"/>
            <a:ext cx="3934019" cy="84080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lang="en-US" altLang="ko-KR" sz="32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alibri"/>
                <a:cs typeface="Calibri"/>
              </a:rPr>
              <a:t>Remove punctuation</a:t>
            </a:r>
            <a:endParaRPr lang="ko-KR" altLang="en-US" sz="2400" b="1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endParaRPr sz="2133" b="1" dirty="0"/>
          </a:p>
          <a:p>
            <a:pPr algn="ctr"/>
            <a:endParaRPr sz="2667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207;p22">
            <a:extLst>
              <a:ext uri="{FF2B5EF4-FFF2-40B4-BE49-F238E27FC236}">
                <a16:creationId xmlns:a16="http://schemas.microsoft.com/office/drawing/2014/main" id="{A64246F8-D596-FF4C-AA25-CBD734E74E06}"/>
              </a:ext>
            </a:extLst>
          </p:cNvPr>
          <p:cNvSpPr/>
          <p:nvPr/>
        </p:nvSpPr>
        <p:spPr>
          <a:xfrm>
            <a:off x="3228754" y="4022164"/>
            <a:ext cx="3934019" cy="84080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lang="ar-SA" sz="2400" b="1" dirty="0">
              <a:solidFill>
                <a:schemeClr val="bg1"/>
              </a:solidFill>
              <a:latin typeface="Calibri"/>
              <a:cs typeface="Calibri"/>
              <a:sym typeface="Calibri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Remove stop words</a:t>
            </a:r>
            <a:endParaRPr sz="2400" b="1" dirty="0">
              <a:solidFill>
                <a:schemeClr val="bg1"/>
              </a:solidFill>
              <a:latin typeface="Calibri"/>
              <a:cs typeface="Calibri"/>
              <a:sym typeface="Calibri"/>
            </a:endParaRPr>
          </a:p>
          <a:p>
            <a:pPr algn="ctr"/>
            <a:endParaRPr sz="3733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208;p22">
            <a:extLst>
              <a:ext uri="{FF2B5EF4-FFF2-40B4-BE49-F238E27FC236}">
                <a16:creationId xmlns:a16="http://schemas.microsoft.com/office/drawing/2014/main" id="{D931068A-0893-484D-BA6A-3F85D0F2DCD5}"/>
              </a:ext>
            </a:extLst>
          </p:cNvPr>
          <p:cNvSpPr/>
          <p:nvPr/>
        </p:nvSpPr>
        <p:spPr>
          <a:xfrm>
            <a:off x="7290116" y="2177698"/>
            <a:ext cx="1062113" cy="1303653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 rtl="1" latinLnBrk="1"/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209;p22">
            <a:extLst>
              <a:ext uri="{FF2B5EF4-FFF2-40B4-BE49-F238E27FC236}">
                <a16:creationId xmlns:a16="http://schemas.microsoft.com/office/drawing/2014/main" id="{1B306369-59D9-8D41-8C75-BD358298130B}"/>
              </a:ext>
            </a:extLst>
          </p:cNvPr>
          <p:cNvSpPr/>
          <p:nvPr/>
        </p:nvSpPr>
        <p:spPr>
          <a:xfrm>
            <a:off x="1712556" y="3284571"/>
            <a:ext cx="1298139" cy="1475185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 rtl="1" latinLnBrk="1"/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210;p22">
            <a:extLst>
              <a:ext uri="{FF2B5EF4-FFF2-40B4-BE49-F238E27FC236}">
                <a16:creationId xmlns:a16="http://schemas.microsoft.com/office/drawing/2014/main" id="{B7814C82-A072-4243-82A9-54D3AAAD7DD5}"/>
              </a:ext>
            </a:extLst>
          </p:cNvPr>
          <p:cNvSpPr/>
          <p:nvPr/>
        </p:nvSpPr>
        <p:spPr>
          <a:xfrm>
            <a:off x="7325888" y="4308479"/>
            <a:ext cx="1062113" cy="1303653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 rtl="1" latinLnBrk="1"/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2180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619773" y="2824328"/>
            <a:ext cx="711835" cy="228600"/>
          </a:xfrm>
          <a:custGeom>
            <a:avLst/>
            <a:gdLst/>
            <a:ahLst/>
            <a:cxnLst/>
            <a:rect l="l" t="t" r="r" b="b"/>
            <a:pathLst>
              <a:path w="711834" h="228600">
                <a:moveTo>
                  <a:pt x="483231" y="152399"/>
                </a:moveTo>
                <a:lnTo>
                  <a:pt x="483231" y="228600"/>
                </a:lnTo>
                <a:lnTo>
                  <a:pt x="635631" y="152400"/>
                </a:lnTo>
                <a:lnTo>
                  <a:pt x="483231" y="152399"/>
                </a:lnTo>
                <a:close/>
              </a:path>
              <a:path w="711834" h="228600">
                <a:moveTo>
                  <a:pt x="483231" y="76199"/>
                </a:moveTo>
                <a:lnTo>
                  <a:pt x="483231" y="152399"/>
                </a:lnTo>
                <a:lnTo>
                  <a:pt x="521331" y="152400"/>
                </a:lnTo>
                <a:lnTo>
                  <a:pt x="521331" y="76200"/>
                </a:lnTo>
                <a:lnTo>
                  <a:pt x="483231" y="76199"/>
                </a:lnTo>
                <a:close/>
              </a:path>
              <a:path w="711834" h="228600">
                <a:moveTo>
                  <a:pt x="483231" y="0"/>
                </a:moveTo>
                <a:lnTo>
                  <a:pt x="483231" y="76199"/>
                </a:lnTo>
                <a:lnTo>
                  <a:pt x="521331" y="76200"/>
                </a:lnTo>
                <a:lnTo>
                  <a:pt x="521331" y="152400"/>
                </a:lnTo>
                <a:lnTo>
                  <a:pt x="635633" y="152398"/>
                </a:lnTo>
                <a:lnTo>
                  <a:pt x="711831" y="114300"/>
                </a:lnTo>
                <a:lnTo>
                  <a:pt x="483231" y="0"/>
                </a:lnTo>
                <a:close/>
              </a:path>
              <a:path w="711834" h="228600">
                <a:moveTo>
                  <a:pt x="0" y="76198"/>
                </a:moveTo>
                <a:lnTo>
                  <a:pt x="0" y="152398"/>
                </a:lnTo>
                <a:lnTo>
                  <a:pt x="483231" y="152399"/>
                </a:lnTo>
                <a:lnTo>
                  <a:pt x="483231" y="76199"/>
                </a:lnTo>
                <a:lnTo>
                  <a:pt x="0" y="7619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40561" y="98704"/>
            <a:ext cx="10273140" cy="6222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5" dirty="0"/>
              <a:t>Fatwa Chatbot </a:t>
            </a:r>
            <a:r>
              <a:rPr spc="-5" dirty="0"/>
              <a:t>Methodology</a:t>
            </a:r>
            <a:r>
              <a:rPr spc="-71" dirty="0"/>
              <a:t> </a:t>
            </a:r>
            <a:r>
              <a:rPr dirty="0"/>
              <a:t>Design</a:t>
            </a:r>
          </a:p>
        </p:txBody>
      </p:sp>
      <p:sp>
        <p:nvSpPr>
          <p:cNvPr id="8" name="object 8"/>
          <p:cNvSpPr/>
          <p:nvPr/>
        </p:nvSpPr>
        <p:spPr>
          <a:xfrm>
            <a:off x="5047489" y="1740710"/>
            <a:ext cx="2500226" cy="2418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371157" y="4159372"/>
            <a:ext cx="244219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b="1" spc="-15" dirty="0">
                <a:latin typeface="Calibri"/>
                <a:cs typeface="Calibri"/>
              </a:rPr>
              <a:t>Dataset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Cleaning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0FE957-8775-C247-9391-641F96D0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47" y="1985137"/>
            <a:ext cx="1896533" cy="1896533"/>
          </a:xfrm>
          <a:prstGeom prst="rect">
            <a:avLst/>
          </a:prstGeom>
        </p:spPr>
      </p:pic>
      <p:sp>
        <p:nvSpPr>
          <p:cNvPr id="21" name="object 16">
            <a:extLst>
              <a:ext uri="{FF2B5EF4-FFF2-40B4-BE49-F238E27FC236}">
                <a16:creationId xmlns:a16="http://schemas.microsoft.com/office/drawing/2014/main" id="{AE2228B3-4FAA-9441-BA84-916EB1F34652}"/>
              </a:ext>
            </a:extLst>
          </p:cNvPr>
          <p:cNvSpPr txBox="1"/>
          <p:nvPr/>
        </p:nvSpPr>
        <p:spPr>
          <a:xfrm>
            <a:off x="892147" y="4159372"/>
            <a:ext cx="239009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b="1" spc="-15" dirty="0">
                <a:latin typeface="Calibri"/>
                <a:cs typeface="Calibri"/>
              </a:rPr>
              <a:t>Collecting Dataset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7" name="object 16">
            <a:extLst>
              <a:ext uri="{FF2B5EF4-FFF2-40B4-BE49-F238E27FC236}">
                <a16:creationId xmlns:a16="http://schemas.microsoft.com/office/drawing/2014/main" id="{FD7B1E43-9404-F244-AE76-8804049B95D2}"/>
              </a:ext>
            </a:extLst>
          </p:cNvPr>
          <p:cNvSpPr txBox="1"/>
          <p:nvPr/>
        </p:nvSpPr>
        <p:spPr>
          <a:xfrm>
            <a:off x="9632356" y="4237670"/>
            <a:ext cx="336037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b="1" spc="-15" dirty="0">
                <a:latin typeface="Calibri"/>
                <a:cs typeface="Calibri"/>
              </a:rPr>
              <a:t>Building Chatbot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8" name="object 4">
            <a:extLst>
              <a:ext uri="{FF2B5EF4-FFF2-40B4-BE49-F238E27FC236}">
                <a16:creationId xmlns:a16="http://schemas.microsoft.com/office/drawing/2014/main" id="{890384BA-7940-A74E-9A0A-49D62A8264E0}"/>
              </a:ext>
            </a:extLst>
          </p:cNvPr>
          <p:cNvSpPr/>
          <p:nvPr/>
        </p:nvSpPr>
        <p:spPr>
          <a:xfrm>
            <a:off x="8273060" y="2819104"/>
            <a:ext cx="711835" cy="228600"/>
          </a:xfrm>
          <a:custGeom>
            <a:avLst/>
            <a:gdLst/>
            <a:ahLst/>
            <a:cxnLst/>
            <a:rect l="l" t="t" r="r" b="b"/>
            <a:pathLst>
              <a:path w="711834" h="228600">
                <a:moveTo>
                  <a:pt x="483231" y="152399"/>
                </a:moveTo>
                <a:lnTo>
                  <a:pt x="483231" y="228600"/>
                </a:lnTo>
                <a:lnTo>
                  <a:pt x="635631" y="152400"/>
                </a:lnTo>
                <a:lnTo>
                  <a:pt x="483231" y="152399"/>
                </a:lnTo>
                <a:close/>
              </a:path>
              <a:path w="711834" h="228600">
                <a:moveTo>
                  <a:pt x="483231" y="76199"/>
                </a:moveTo>
                <a:lnTo>
                  <a:pt x="483231" y="152399"/>
                </a:lnTo>
                <a:lnTo>
                  <a:pt x="521331" y="152400"/>
                </a:lnTo>
                <a:lnTo>
                  <a:pt x="521331" y="76200"/>
                </a:lnTo>
                <a:lnTo>
                  <a:pt x="483231" y="76199"/>
                </a:lnTo>
                <a:close/>
              </a:path>
              <a:path w="711834" h="228600">
                <a:moveTo>
                  <a:pt x="483231" y="0"/>
                </a:moveTo>
                <a:lnTo>
                  <a:pt x="483231" y="76199"/>
                </a:lnTo>
                <a:lnTo>
                  <a:pt x="521331" y="76200"/>
                </a:lnTo>
                <a:lnTo>
                  <a:pt x="521331" y="152400"/>
                </a:lnTo>
                <a:lnTo>
                  <a:pt x="635633" y="152398"/>
                </a:lnTo>
                <a:lnTo>
                  <a:pt x="711831" y="114300"/>
                </a:lnTo>
                <a:lnTo>
                  <a:pt x="483231" y="0"/>
                </a:lnTo>
                <a:close/>
              </a:path>
              <a:path w="711834" h="228600">
                <a:moveTo>
                  <a:pt x="0" y="76198"/>
                </a:moveTo>
                <a:lnTo>
                  <a:pt x="0" y="152398"/>
                </a:lnTo>
                <a:lnTo>
                  <a:pt x="483231" y="152399"/>
                </a:lnTo>
                <a:lnTo>
                  <a:pt x="483231" y="76199"/>
                </a:lnTo>
                <a:lnTo>
                  <a:pt x="0" y="7619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7328F8-A136-5247-9FCF-CE197754FEEF}"/>
              </a:ext>
            </a:extLst>
          </p:cNvPr>
          <p:cNvSpPr/>
          <p:nvPr/>
        </p:nvSpPr>
        <p:spPr>
          <a:xfrm>
            <a:off x="9174621" y="1325587"/>
            <a:ext cx="2735627" cy="355239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B4177F-AE54-6342-8685-DEDD4AC9B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667" y="1738630"/>
            <a:ext cx="2347590" cy="234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0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33C09-7C07-A147-B17D-E7FD7A6B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Building Chatbot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EDDA2-7418-6843-9C37-BB65CBF47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Chatterbot Library </a:t>
            </a:r>
          </a:p>
          <a:p>
            <a:endParaRPr lang="en-US" dirty="0"/>
          </a:p>
          <a:p>
            <a:r>
              <a:rPr lang="en-US" dirty="0"/>
              <a:t>Creating a new Arabic training class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30A3A-7484-9F44-A087-6089B71D1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1200" y1="75445" x2="53000" y2="12456"/>
                        <a14:foregroundMark x1="53000" y1="12456" x2="20000" y2="281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194" y="1804981"/>
            <a:ext cx="912091" cy="510771"/>
          </a:xfrm>
          <a:prstGeom prst="flowChartConnector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2B24F3-B56F-8B43-9C59-5681DC1DA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1200" y1="75445" x2="53000" y2="12456"/>
                        <a14:foregroundMark x1="53000" y1="12456" x2="20000" y2="281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574" y="2740837"/>
            <a:ext cx="912091" cy="510771"/>
          </a:xfrm>
          <a:prstGeom prst="flowChartConnector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566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C334-C62B-CB4A-9E94-9A75C0B0C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Demo</a:t>
            </a:r>
          </a:p>
        </p:txBody>
      </p:sp>
      <p:pic>
        <p:nvPicPr>
          <p:cNvPr id="4" name="Demo-Okay">
            <a:hlinkClick r:id="" action="ppaction://media"/>
            <a:extLst>
              <a:ext uri="{FF2B5EF4-FFF2-40B4-BE49-F238E27FC236}">
                <a16:creationId xmlns:a16="http://schemas.microsoft.com/office/drawing/2014/main" id="{3EDE199F-DD82-F04F-A815-F574A0EA9AA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86038" y="1789113"/>
            <a:ext cx="7019925" cy="4387850"/>
          </a:xfrm>
        </p:spPr>
      </p:pic>
    </p:spTree>
    <p:extLst>
      <p:ext uri="{BB962C8B-B14F-4D97-AF65-F5344CB8AC3E}">
        <p14:creationId xmlns:p14="http://schemas.microsoft.com/office/powerpoint/2010/main" val="107476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BECD3-4481-5047-8958-120AE698F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61582-238D-364C-8670-466B8E0BA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     Fatwa Chatbot was build to help people to answer their      	questions.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Islamweb.net</a:t>
            </a:r>
            <a:r>
              <a:rPr lang="en-US" dirty="0"/>
              <a:t> was used to get Questions and answers.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For future work , pre-trained model such as </a:t>
            </a:r>
            <a:r>
              <a:rPr lang="en-US" dirty="0" err="1"/>
              <a:t>AarVec</a:t>
            </a:r>
            <a:r>
              <a:rPr lang="en-US" dirty="0"/>
              <a:t> and                     </a:t>
            </a:r>
          </a:p>
          <a:p>
            <a:pPr marL="0" indent="0">
              <a:buNone/>
            </a:pPr>
            <a:r>
              <a:rPr lang="en-US" dirty="0"/>
              <a:t>        deep learning will be used.</a:t>
            </a:r>
          </a:p>
          <a:p>
            <a:pPr marL="0" indent="0">
              <a:buNone/>
            </a:pPr>
            <a:r>
              <a:rPr lang="en-US" dirty="0"/>
              <a:t>         </a:t>
            </a:r>
          </a:p>
          <a:p>
            <a:pPr marL="0" indent="0">
              <a:buNone/>
            </a:pPr>
            <a:r>
              <a:rPr lang="en-US" dirty="0"/>
              <a:t>         Collecting  more fatwa from different source.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9EDBE4-7CC4-2546-83B9-68FCA003D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1200" y1="75445" x2="53000" y2="12456"/>
                        <a14:foregroundMark x1="53000" y1="12456" x2="20000" y2="281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789611"/>
            <a:ext cx="912091" cy="510771"/>
          </a:xfrm>
          <a:prstGeom prst="flowChartConnector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02AA7-7A08-5549-9CDC-102918BC1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1200" y1="75445" x2="53000" y2="12456"/>
                        <a14:foregroundMark x1="53000" y1="12456" x2="20000" y2="281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3048062"/>
            <a:ext cx="912091" cy="510771"/>
          </a:xfrm>
          <a:prstGeom prst="flowChartConnector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2F774D-6B44-1C46-B729-E0C2AD28B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1200" y1="75445" x2="53000" y2="12456"/>
                        <a14:foregroundMark x1="53000" y1="12456" x2="20000" y2="281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4014067"/>
            <a:ext cx="912091" cy="510771"/>
          </a:xfrm>
          <a:prstGeom prst="flowChartConnector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A2FA09-7F99-EB4A-8A8D-6173F3EC0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1200" y1="75445" x2="53000" y2="12456"/>
                        <a14:foregroundMark x1="53000" y1="12456" x2="20000" y2="281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5306424"/>
            <a:ext cx="912091" cy="510771"/>
          </a:xfrm>
          <a:prstGeom prst="flowChartConnector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5465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33C09-7C07-A147-B17D-E7FD7A6B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107"/>
            <a:ext cx="10515600" cy="132556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0F2786-48C9-FC45-9547-4D899374C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695" y="1385888"/>
            <a:ext cx="10964610" cy="4485522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414382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365" y="551313"/>
            <a:ext cx="10515600" cy="1325563"/>
          </a:xfrm>
        </p:spPr>
        <p:txBody>
          <a:bodyPr>
            <a:noAutofit/>
          </a:bodyPr>
          <a:lstStyle/>
          <a:p>
            <a:r>
              <a:rPr lang="en-US" sz="6600" dirty="0"/>
              <a:t>Outline</a:t>
            </a:r>
            <a:br>
              <a:rPr lang="en-US" sz="6600" dirty="0">
                <a:cs typeface="Arial" pitchFamily="34" charset="0"/>
              </a:rPr>
            </a:br>
            <a:endParaRPr lang="en-US" sz="6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797F69-FF6E-7D46-8301-6E56CBFC3421}"/>
              </a:ext>
            </a:extLst>
          </p:cNvPr>
          <p:cNvGrpSpPr/>
          <p:nvPr/>
        </p:nvGrpSpPr>
        <p:grpSpPr>
          <a:xfrm>
            <a:off x="1429321" y="2213680"/>
            <a:ext cx="6512744" cy="1244528"/>
            <a:chOff x="3131840" y="1491630"/>
            <a:chExt cx="5256584" cy="5760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9ADE1A-2610-A445-8C15-3DE3492D1B30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D3AE181-A4AF-DF46-BA99-765A1E89935E}"/>
                </a:ext>
              </a:extLst>
            </p:cNvPr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8DAF9B-7706-5448-A682-31FB4BEB2AA8}"/>
              </a:ext>
            </a:extLst>
          </p:cNvPr>
          <p:cNvGrpSpPr/>
          <p:nvPr/>
        </p:nvGrpSpPr>
        <p:grpSpPr>
          <a:xfrm>
            <a:off x="1423566" y="3101779"/>
            <a:ext cx="6512744" cy="1244528"/>
            <a:chOff x="3131840" y="1491630"/>
            <a:chExt cx="5256584" cy="5760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48AF3D-5C8D-E047-8E39-5B7533318BF7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30C14823-6D41-E243-96B2-EA1F4D10D602}"/>
                </a:ext>
              </a:extLst>
            </p:cNvPr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C9A8B-50CA-924E-8B42-9332915BF8AF}"/>
              </a:ext>
            </a:extLst>
          </p:cNvPr>
          <p:cNvGrpSpPr/>
          <p:nvPr/>
        </p:nvGrpSpPr>
        <p:grpSpPr>
          <a:xfrm>
            <a:off x="1417811" y="3989878"/>
            <a:ext cx="6512744" cy="1244528"/>
            <a:chOff x="3131840" y="1491630"/>
            <a:chExt cx="5256584" cy="5760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29FEA0-4167-084F-9947-97E2BCB9F0CD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F5ED754-B957-CD47-AA5F-855CBBE1F9A6}"/>
                </a:ext>
              </a:extLst>
            </p:cNvPr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39FC1D-9CFF-FA48-81F4-2598C1FF5C4A}"/>
              </a:ext>
            </a:extLst>
          </p:cNvPr>
          <p:cNvGrpSpPr/>
          <p:nvPr/>
        </p:nvGrpSpPr>
        <p:grpSpPr>
          <a:xfrm>
            <a:off x="1412056" y="4877976"/>
            <a:ext cx="6512744" cy="1244528"/>
            <a:chOff x="3131840" y="1491630"/>
            <a:chExt cx="5256584" cy="5760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0099A-8DE7-1D43-BD4B-EB25AEB2488C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2EAD86A5-5D12-CA4C-B3AC-700C454B6276}"/>
                </a:ext>
              </a:extLst>
            </p:cNvPr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77A2CFB-4311-6A4D-88B9-6FC9C901EBC5}"/>
              </a:ext>
            </a:extLst>
          </p:cNvPr>
          <p:cNvSpPr txBox="1"/>
          <p:nvPr/>
        </p:nvSpPr>
        <p:spPr>
          <a:xfrm>
            <a:off x="1429321" y="2213679"/>
            <a:ext cx="66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162037-40A8-FD4B-B063-D8DEAD46B5F9}"/>
              </a:ext>
            </a:extLst>
          </p:cNvPr>
          <p:cNvSpPr txBox="1"/>
          <p:nvPr/>
        </p:nvSpPr>
        <p:spPr>
          <a:xfrm>
            <a:off x="1406301" y="3989877"/>
            <a:ext cx="66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53853B-B12D-1A4B-A43E-CBC62AE6497C}"/>
              </a:ext>
            </a:extLst>
          </p:cNvPr>
          <p:cNvSpPr txBox="1"/>
          <p:nvPr/>
        </p:nvSpPr>
        <p:spPr>
          <a:xfrm>
            <a:off x="1394791" y="4877976"/>
            <a:ext cx="66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BDE2CE-67D6-AF46-A101-03E4873EEA66}"/>
              </a:ext>
            </a:extLst>
          </p:cNvPr>
          <p:cNvGrpSpPr/>
          <p:nvPr/>
        </p:nvGrpSpPr>
        <p:grpSpPr>
          <a:xfrm>
            <a:off x="2149320" y="2294322"/>
            <a:ext cx="5442255" cy="944154"/>
            <a:chOff x="3851840" y="1356248"/>
            <a:chExt cx="4392568" cy="5462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FA7FFA-517D-914E-9191-6AB3DD928ADA}"/>
                </a:ext>
              </a:extLst>
            </p:cNvPr>
            <p:cNvSpPr txBox="1"/>
            <p:nvPr/>
          </p:nvSpPr>
          <p:spPr>
            <a:xfrm>
              <a:off x="3851840" y="1356248"/>
              <a:ext cx="4392567" cy="231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9A499E-A3BE-E64A-BB2E-2521253BD02A}"/>
                </a:ext>
              </a:extLst>
            </p:cNvPr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C48F99-F1F7-5043-B98A-6E0B189099B2}"/>
              </a:ext>
            </a:extLst>
          </p:cNvPr>
          <p:cNvGrpSpPr/>
          <p:nvPr/>
        </p:nvGrpSpPr>
        <p:grpSpPr>
          <a:xfrm>
            <a:off x="2149320" y="3188627"/>
            <a:ext cx="5442255" cy="944154"/>
            <a:chOff x="3851840" y="1356248"/>
            <a:chExt cx="4392568" cy="54622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81EB67-69B1-9A40-A679-229E2BEA7749}"/>
                </a:ext>
              </a:extLst>
            </p:cNvPr>
            <p:cNvSpPr txBox="1"/>
            <p:nvPr/>
          </p:nvSpPr>
          <p:spPr>
            <a:xfrm>
              <a:off x="3851840" y="1356248"/>
              <a:ext cx="4392567" cy="231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Methodology Design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82637E-E2A3-174D-AF0B-F2343BED4AD4}"/>
                </a:ext>
              </a:extLst>
            </p:cNvPr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23D6ED-4E40-8E4A-8699-B99441922B9C}"/>
              </a:ext>
            </a:extLst>
          </p:cNvPr>
          <p:cNvGrpSpPr/>
          <p:nvPr/>
        </p:nvGrpSpPr>
        <p:grpSpPr>
          <a:xfrm>
            <a:off x="2149320" y="4082932"/>
            <a:ext cx="5442255" cy="944154"/>
            <a:chOff x="3851840" y="1356248"/>
            <a:chExt cx="4392568" cy="54622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5CC7A8-75C3-854D-B583-C1CE76D852D0}"/>
                </a:ext>
              </a:extLst>
            </p:cNvPr>
            <p:cNvSpPr txBox="1"/>
            <p:nvPr/>
          </p:nvSpPr>
          <p:spPr>
            <a:xfrm>
              <a:off x="3851840" y="1356248"/>
              <a:ext cx="4392567" cy="231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Demo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A5EF1D-670B-2C4E-AE80-6C76077D68A7}"/>
                </a:ext>
              </a:extLst>
            </p:cNvPr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08695D-DC72-8B4A-B580-A4B8DB2D0CD3}"/>
              </a:ext>
            </a:extLst>
          </p:cNvPr>
          <p:cNvGrpSpPr/>
          <p:nvPr/>
        </p:nvGrpSpPr>
        <p:grpSpPr>
          <a:xfrm>
            <a:off x="2149320" y="4977237"/>
            <a:ext cx="5442255" cy="944154"/>
            <a:chOff x="3851840" y="1356248"/>
            <a:chExt cx="4392568" cy="54622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FCE0B8-7001-0A42-9F21-E790B99C68A3}"/>
                </a:ext>
              </a:extLst>
            </p:cNvPr>
            <p:cNvSpPr txBox="1"/>
            <p:nvPr/>
          </p:nvSpPr>
          <p:spPr>
            <a:xfrm>
              <a:off x="3851840" y="1356248"/>
              <a:ext cx="4392567" cy="231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Conclusion and Future Work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E923BC-0B72-A64D-B52E-60B9D083E214}"/>
                </a:ext>
              </a:extLst>
            </p:cNvPr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AB35894-AEF5-F141-9E1D-5D0BB22A3F38}"/>
              </a:ext>
            </a:extLst>
          </p:cNvPr>
          <p:cNvSpPr txBox="1"/>
          <p:nvPr/>
        </p:nvSpPr>
        <p:spPr>
          <a:xfrm>
            <a:off x="1394791" y="3057741"/>
            <a:ext cx="66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D70EF-D81A-4E42-8C52-4E906DD3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Statement</a:t>
            </a:r>
            <a:br>
              <a:rPr lang="ko-KR" alt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8C31-55BD-5141-B706-9D7B8F9D8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Little Arabic application special for fatwa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 lot of questions in different aspect specially in high seasons such as  </a:t>
            </a:r>
            <a:r>
              <a:rPr lang="en-US" dirty="0" err="1">
                <a:solidFill>
                  <a:schemeClr val="tx1"/>
                </a:solidFill>
              </a:rPr>
              <a:t>Ramdan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AlHajj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294D6-FFFE-3944-9613-8C44F717B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1200" y1="75445" x2="53000" y2="12456"/>
                        <a14:foregroundMark x1="53000" y1="12456" x2="20000" y2="281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574" y="1766751"/>
            <a:ext cx="912091" cy="510771"/>
          </a:xfrm>
          <a:prstGeom prst="flowChartConnector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1B394E-FC34-7F40-BE6C-56C938041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1200" y1="75445" x2="53000" y2="12456"/>
                        <a14:foregroundMark x1="53000" y1="12456" x2="20000" y2="281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534" y="2742111"/>
            <a:ext cx="912091" cy="510771"/>
          </a:xfrm>
          <a:prstGeom prst="flowChartConnector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337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09995" y="4581128"/>
            <a:ext cx="6528725" cy="768085"/>
          </a:xfrm>
        </p:spPr>
        <p:txBody>
          <a:bodyPr/>
          <a:lstStyle/>
          <a:p>
            <a:r>
              <a:rPr lang="en-US" altLang="ko-KR" dirty="0" err="1"/>
              <a:t>ChatBot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E97929-543F-4344-BB6E-2F4D664CCACD}"/>
              </a:ext>
            </a:extLst>
          </p:cNvPr>
          <p:cNvSpPr txBox="1"/>
          <p:nvPr/>
        </p:nvSpPr>
        <p:spPr>
          <a:xfrm>
            <a:off x="4367809" y="3681981"/>
            <a:ext cx="36131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733" b="1" dirty="0">
                <a:cs typeface="Arial" pitchFamily="34" charset="0"/>
              </a:rPr>
              <a:t>Solution? </a:t>
            </a:r>
            <a:endParaRPr lang="ko-KR" altLang="en-US" sz="3733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02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17A85-4BA3-8B41-A11D-27CE26A19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What Is A Chatbot 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606A0-6AD0-F247-88A0-3CAD35C86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182" y="2038160"/>
            <a:ext cx="10515600" cy="438735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Chatbot is a computer program that simulates human conversation, or chat, through artificial intelligence.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Chatbot will communicate with a real person.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69264-0CDB-964C-89AD-661523E94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1200" y1="75445" x2="53000" y2="12456"/>
                        <a14:foregroundMark x1="53000" y1="12456" x2="20000" y2="281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790" y="2166176"/>
            <a:ext cx="912091" cy="510771"/>
          </a:xfrm>
          <a:prstGeom prst="flowChartConnector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08633-258D-F94D-B845-8EE889EA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1200" y1="75445" x2="53000" y2="12456"/>
                        <a14:foregroundMark x1="53000" y1="12456" x2="20000" y2="281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789" y="3569860"/>
            <a:ext cx="912091" cy="510771"/>
          </a:xfrm>
          <a:prstGeom prst="flowChartConnector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2451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113AC-4191-7942-BFB5-25AAA5B5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How Can </a:t>
            </a:r>
            <a:r>
              <a:rPr lang="en-US" b="0" dirty="0" err="1"/>
              <a:t>ChatBot</a:t>
            </a:r>
            <a:r>
              <a:rPr lang="en-US" b="0" dirty="0"/>
              <a:t> Help?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917DF6-4045-FE48-8707-8E3EBBC50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182" y="2038160"/>
            <a:ext cx="10515600" cy="4387352"/>
          </a:xfrm>
        </p:spPr>
        <p:txBody>
          <a:bodyPr/>
          <a:lstStyle/>
          <a:p>
            <a:pPr marL="0" indent="0" fontAlgn="base">
              <a:buNone/>
            </a:pPr>
            <a:r>
              <a:rPr lang="en-US" dirty="0">
                <a:solidFill>
                  <a:schemeClr val="tx1"/>
                </a:solidFill>
              </a:rPr>
              <a:t>Accessible Anytime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r>
              <a:rPr lang="en-US" dirty="0">
                <a:solidFill>
                  <a:schemeClr val="tx1"/>
                </a:solidFill>
              </a:rPr>
              <a:t>Easy Communication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r>
              <a:rPr lang="en-US" dirty="0">
                <a:solidFill>
                  <a:schemeClr val="tx1"/>
                </a:solidFill>
              </a:rPr>
              <a:t>Cost Effective</a:t>
            </a:r>
          </a:p>
          <a:p>
            <a:pPr marL="0" indent="0" fontAlgn="base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r>
              <a:rPr lang="en-US" dirty="0">
                <a:solidFill>
                  <a:schemeClr val="tx1"/>
                </a:solidFill>
              </a:rPr>
              <a:t>Work Automation</a:t>
            </a:r>
          </a:p>
          <a:p>
            <a:pPr marL="0" indent="0" fontAlgn="base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BF5F1F-6715-C045-A7A1-65FBB7502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1200" y1="75445" x2="53000" y2="12456"/>
                        <a14:foregroundMark x1="53000" y1="12456" x2="20000" y2="281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662" y="2038160"/>
            <a:ext cx="912091" cy="510771"/>
          </a:xfrm>
          <a:prstGeom prst="flowChartConnector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4EDA02-C7F5-994E-9FB6-52E2A1A75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1200" y1="75445" x2="53000" y2="12456"/>
                        <a14:foregroundMark x1="53000" y1="12456" x2="20000" y2="281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661" y="3088918"/>
            <a:ext cx="912091" cy="510771"/>
          </a:xfrm>
          <a:prstGeom prst="flowChartConnector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125576-FF47-B842-A998-94A10DD0B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1200" y1="75445" x2="53000" y2="12456"/>
                        <a14:foregroundMark x1="53000" y1="12456" x2="20000" y2="281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660" y="4139676"/>
            <a:ext cx="912091" cy="510771"/>
          </a:xfrm>
          <a:prstGeom prst="flowChartConnector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08820E-64B7-5B48-ABD3-6214F3249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1200" y1="75445" x2="53000" y2="12456"/>
                        <a14:foregroundMark x1="53000" y1="12456" x2="20000" y2="281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660" y="5190434"/>
            <a:ext cx="912091" cy="510771"/>
          </a:xfrm>
          <a:prstGeom prst="flowChartConnector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405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619773" y="2824328"/>
            <a:ext cx="711835" cy="228600"/>
          </a:xfrm>
          <a:custGeom>
            <a:avLst/>
            <a:gdLst/>
            <a:ahLst/>
            <a:cxnLst/>
            <a:rect l="l" t="t" r="r" b="b"/>
            <a:pathLst>
              <a:path w="711834" h="228600">
                <a:moveTo>
                  <a:pt x="483231" y="152399"/>
                </a:moveTo>
                <a:lnTo>
                  <a:pt x="483231" y="228600"/>
                </a:lnTo>
                <a:lnTo>
                  <a:pt x="635631" y="152400"/>
                </a:lnTo>
                <a:lnTo>
                  <a:pt x="483231" y="152399"/>
                </a:lnTo>
                <a:close/>
              </a:path>
              <a:path w="711834" h="228600">
                <a:moveTo>
                  <a:pt x="483231" y="76199"/>
                </a:moveTo>
                <a:lnTo>
                  <a:pt x="483231" y="152399"/>
                </a:lnTo>
                <a:lnTo>
                  <a:pt x="521331" y="152400"/>
                </a:lnTo>
                <a:lnTo>
                  <a:pt x="521331" y="76200"/>
                </a:lnTo>
                <a:lnTo>
                  <a:pt x="483231" y="76199"/>
                </a:lnTo>
                <a:close/>
              </a:path>
              <a:path w="711834" h="228600">
                <a:moveTo>
                  <a:pt x="483231" y="0"/>
                </a:moveTo>
                <a:lnTo>
                  <a:pt x="483231" y="76199"/>
                </a:lnTo>
                <a:lnTo>
                  <a:pt x="521331" y="76200"/>
                </a:lnTo>
                <a:lnTo>
                  <a:pt x="521331" y="152400"/>
                </a:lnTo>
                <a:lnTo>
                  <a:pt x="635633" y="152398"/>
                </a:lnTo>
                <a:lnTo>
                  <a:pt x="711831" y="114300"/>
                </a:lnTo>
                <a:lnTo>
                  <a:pt x="483231" y="0"/>
                </a:lnTo>
                <a:close/>
              </a:path>
              <a:path w="711834" h="228600">
                <a:moveTo>
                  <a:pt x="0" y="76198"/>
                </a:moveTo>
                <a:lnTo>
                  <a:pt x="0" y="152398"/>
                </a:lnTo>
                <a:lnTo>
                  <a:pt x="483231" y="152399"/>
                </a:lnTo>
                <a:lnTo>
                  <a:pt x="483231" y="76199"/>
                </a:lnTo>
                <a:lnTo>
                  <a:pt x="0" y="7619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40561" y="98704"/>
            <a:ext cx="10273140" cy="6222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5" dirty="0"/>
              <a:t>Fatwa Chatbot </a:t>
            </a:r>
            <a:r>
              <a:rPr spc="-5" dirty="0"/>
              <a:t>Methodology</a:t>
            </a:r>
            <a:r>
              <a:rPr spc="-71" dirty="0"/>
              <a:t> </a:t>
            </a:r>
            <a:r>
              <a:rPr dirty="0"/>
              <a:t>Design</a:t>
            </a:r>
          </a:p>
        </p:txBody>
      </p:sp>
      <p:sp>
        <p:nvSpPr>
          <p:cNvPr id="8" name="object 8"/>
          <p:cNvSpPr/>
          <p:nvPr/>
        </p:nvSpPr>
        <p:spPr>
          <a:xfrm>
            <a:off x="5047489" y="1740710"/>
            <a:ext cx="2500226" cy="2418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663765" y="4159372"/>
            <a:ext cx="244219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b="1" spc="-15" dirty="0">
                <a:latin typeface="Calibri"/>
                <a:cs typeface="Calibri"/>
              </a:rPr>
              <a:t>Dataset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Cleaning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0FE957-8775-C247-9391-641F96D0E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47" y="1985137"/>
            <a:ext cx="1896533" cy="1896533"/>
          </a:xfrm>
          <a:prstGeom prst="rect">
            <a:avLst/>
          </a:prstGeom>
        </p:spPr>
      </p:pic>
      <p:sp>
        <p:nvSpPr>
          <p:cNvPr id="21" name="object 16">
            <a:extLst>
              <a:ext uri="{FF2B5EF4-FFF2-40B4-BE49-F238E27FC236}">
                <a16:creationId xmlns:a16="http://schemas.microsoft.com/office/drawing/2014/main" id="{AE2228B3-4FAA-9441-BA84-916EB1F34652}"/>
              </a:ext>
            </a:extLst>
          </p:cNvPr>
          <p:cNvSpPr txBox="1"/>
          <p:nvPr/>
        </p:nvSpPr>
        <p:spPr>
          <a:xfrm>
            <a:off x="892147" y="4159372"/>
            <a:ext cx="239009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b="1" spc="-15" dirty="0">
                <a:latin typeface="Calibri"/>
                <a:cs typeface="Calibri"/>
              </a:rPr>
              <a:t>Collecting Dataset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7" name="object 16">
            <a:extLst>
              <a:ext uri="{FF2B5EF4-FFF2-40B4-BE49-F238E27FC236}">
                <a16:creationId xmlns:a16="http://schemas.microsoft.com/office/drawing/2014/main" id="{FD7B1E43-9404-F244-AE76-8804049B95D2}"/>
              </a:ext>
            </a:extLst>
          </p:cNvPr>
          <p:cNvSpPr txBox="1"/>
          <p:nvPr/>
        </p:nvSpPr>
        <p:spPr>
          <a:xfrm>
            <a:off x="9705508" y="4164518"/>
            <a:ext cx="336037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b="1" spc="-15" dirty="0">
                <a:latin typeface="Calibri"/>
                <a:cs typeface="Calibri"/>
              </a:rPr>
              <a:t>Building Chatbot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8" name="object 4">
            <a:extLst>
              <a:ext uri="{FF2B5EF4-FFF2-40B4-BE49-F238E27FC236}">
                <a16:creationId xmlns:a16="http://schemas.microsoft.com/office/drawing/2014/main" id="{890384BA-7940-A74E-9A0A-49D62A8264E0}"/>
              </a:ext>
            </a:extLst>
          </p:cNvPr>
          <p:cNvSpPr/>
          <p:nvPr/>
        </p:nvSpPr>
        <p:spPr>
          <a:xfrm>
            <a:off x="8273060" y="2819104"/>
            <a:ext cx="711835" cy="228600"/>
          </a:xfrm>
          <a:custGeom>
            <a:avLst/>
            <a:gdLst/>
            <a:ahLst/>
            <a:cxnLst/>
            <a:rect l="l" t="t" r="r" b="b"/>
            <a:pathLst>
              <a:path w="711834" h="228600">
                <a:moveTo>
                  <a:pt x="483231" y="152399"/>
                </a:moveTo>
                <a:lnTo>
                  <a:pt x="483231" y="228600"/>
                </a:lnTo>
                <a:lnTo>
                  <a:pt x="635631" y="152400"/>
                </a:lnTo>
                <a:lnTo>
                  <a:pt x="483231" y="152399"/>
                </a:lnTo>
                <a:close/>
              </a:path>
              <a:path w="711834" h="228600">
                <a:moveTo>
                  <a:pt x="483231" y="76199"/>
                </a:moveTo>
                <a:lnTo>
                  <a:pt x="483231" y="152399"/>
                </a:lnTo>
                <a:lnTo>
                  <a:pt x="521331" y="152400"/>
                </a:lnTo>
                <a:lnTo>
                  <a:pt x="521331" y="76200"/>
                </a:lnTo>
                <a:lnTo>
                  <a:pt x="483231" y="76199"/>
                </a:lnTo>
                <a:close/>
              </a:path>
              <a:path w="711834" h="228600">
                <a:moveTo>
                  <a:pt x="483231" y="0"/>
                </a:moveTo>
                <a:lnTo>
                  <a:pt x="483231" y="76199"/>
                </a:lnTo>
                <a:lnTo>
                  <a:pt x="521331" y="76200"/>
                </a:lnTo>
                <a:lnTo>
                  <a:pt x="521331" y="152400"/>
                </a:lnTo>
                <a:lnTo>
                  <a:pt x="635633" y="152398"/>
                </a:lnTo>
                <a:lnTo>
                  <a:pt x="711831" y="114300"/>
                </a:lnTo>
                <a:lnTo>
                  <a:pt x="483231" y="0"/>
                </a:lnTo>
                <a:close/>
              </a:path>
              <a:path w="711834" h="228600">
                <a:moveTo>
                  <a:pt x="0" y="76198"/>
                </a:moveTo>
                <a:lnTo>
                  <a:pt x="0" y="152398"/>
                </a:lnTo>
                <a:lnTo>
                  <a:pt x="483231" y="152399"/>
                </a:lnTo>
                <a:lnTo>
                  <a:pt x="483231" y="76199"/>
                </a:lnTo>
                <a:lnTo>
                  <a:pt x="0" y="7619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7328F8-A136-5247-9FCF-CE197754FEEF}"/>
              </a:ext>
            </a:extLst>
          </p:cNvPr>
          <p:cNvSpPr/>
          <p:nvPr/>
        </p:nvSpPr>
        <p:spPr>
          <a:xfrm>
            <a:off x="555199" y="1453923"/>
            <a:ext cx="2735627" cy="355239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B4177F-AE54-6342-8685-DEDD4AC9B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7667" y="1738630"/>
            <a:ext cx="2347590" cy="234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0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A7061-D3B8-A94A-9885-B59BB2F4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789" y="2357106"/>
            <a:ext cx="4403106" cy="2751942"/>
          </a:xfrm>
          <a:prstGeom prst="flowChartConnector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5315" y="290250"/>
            <a:ext cx="9917397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5" dirty="0"/>
              <a:t>Fatwa Chatbot Collecting </a:t>
            </a:r>
            <a:r>
              <a:rPr lang="en-US" dirty="0"/>
              <a:t>Dataset</a:t>
            </a:r>
            <a:endParaRPr spc="-20" dirty="0"/>
          </a:p>
        </p:txBody>
      </p:sp>
      <p:sp>
        <p:nvSpPr>
          <p:cNvPr id="5" name="object 5"/>
          <p:cNvSpPr txBox="1"/>
          <p:nvPr/>
        </p:nvSpPr>
        <p:spPr>
          <a:xfrm>
            <a:off x="144379" y="4010552"/>
            <a:ext cx="2302976" cy="801502"/>
          </a:xfrm>
          <a:prstGeom prst="rect">
            <a:avLst/>
          </a:prstGeom>
        </p:spPr>
        <p:txBody>
          <a:bodyPr vert="horz" wrap="square" lIns="0" tIns="74931" rIns="0" bIns="0" rtlCol="0">
            <a:spAutoFit/>
          </a:bodyPr>
          <a:lstStyle/>
          <a:p>
            <a:pPr marR="5080" algn="ctr">
              <a:spcBef>
                <a:spcPts val="591"/>
              </a:spcBef>
            </a:pPr>
            <a:r>
              <a:rPr lang="en-US" sz="1500" b="1" spc="-5" dirty="0">
                <a:latin typeface="Calibri"/>
                <a:cs typeface="Calibri"/>
              </a:rPr>
              <a:t>Type</a:t>
            </a:r>
            <a:r>
              <a:rPr sz="1500" b="1" spc="-5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of</a:t>
            </a:r>
            <a:r>
              <a:rPr sz="1500" b="1" spc="-65" dirty="0">
                <a:latin typeface="Calibri"/>
                <a:cs typeface="Calibri"/>
              </a:rPr>
              <a:t> </a:t>
            </a:r>
            <a:r>
              <a:rPr lang="en-US" sz="1500" b="1" spc="-11" dirty="0">
                <a:latin typeface="Calibri"/>
                <a:cs typeface="Calibri"/>
              </a:rPr>
              <a:t>Fatwa:</a:t>
            </a:r>
            <a:endParaRPr sz="1500" dirty="0">
              <a:latin typeface="Calibri"/>
              <a:cs typeface="Calibri"/>
            </a:endParaRPr>
          </a:p>
          <a:p>
            <a:pPr marR="5715" algn="ctr">
              <a:spcBef>
                <a:spcPts val="459"/>
              </a:spcBef>
            </a:pPr>
            <a:r>
              <a:rPr lang="en-US" sz="1400" spc="-5" dirty="0">
                <a:latin typeface="Calibri"/>
                <a:cs typeface="Calibri"/>
              </a:rPr>
              <a:t>Different kind of fatwa such as foods, Hajj, and prayer </a:t>
            </a:r>
            <a:endParaRPr sz="1400" spc="-5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55978" y="1743141"/>
            <a:ext cx="2248535" cy="528991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481953" algn="ctr">
              <a:spcBef>
                <a:spcPts val="325"/>
              </a:spcBef>
            </a:pPr>
            <a:r>
              <a:rPr sz="1600" b="1" spc="-15" dirty="0">
                <a:latin typeface="Calibri"/>
                <a:cs typeface="Calibri"/>
              </a:rPr>
              <a:t>Dataset</a:t>
            </a:r>
            <a:r>
              <a:rPr sz="1600" b="1" spc="40" dirty="0">
                <a:latin typeface="Calibri"/>
                <a:cs typeface="Calibri"/>
              </a:rPr>
              <a:t> </a:t>
            </a:r>
            <a:r>
              <a:rPr sz="1500" b="1" spc="-5" dirty="0">
                <a:latin typeface="Calibri"/>
                <a:cs typeface="Calibri"/>
              </a:rPr>
              <a:t>Name</a:t>
            </a:r>
            <a:r>
              <a:rPr lang="en-US" sz="1500" b="1" spc="-5" dirty="0">
                <a:latin typeface="Calibri"/>
                <a:cs typeface="Calibri"/>
              </a:rPr>
              <a:t>:</a:t>
            </a:r>
            <a:endParaRPr sz="1500" dirty="0">
              <a:latin typeface="Calibri"/>
              <a:cs typeface="Calibri"/>
            </a:endParaRPr>
          </a:p>
          <a:p>
            <a:pPr marL="12700" algn="ctr">
              <a:spcBef>
                <a:spcPts val="200"/>
              </a:spcBef>
            </a:pPr>
            <a:r>
              <a:rPr lang="en-US" sz="1400" spc="-5" dirty="0">
                <a:latin typeface="Calibri"/>
                <a:cs typeface="Calibri"/>
              </a:rPr>
              <a:t>             </a:t>
            </a:r>
            <a:r>
              <a:rPr lang="en-US" sz="1400" spc="-5" dirty="0" err="1">
                <a:latin typeface="Calibri"/>
                <a:cs typeface="Calibri"/>
              </a:rPr>
              <a:t>IslamWeb.Net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5978" y="3455271"/>
            <a:ext cx="3055601" cy="55528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62231" rIns="0" bIns="0" rtlCol="0">
            <a:spAutoFit/>
          </a:bodyPr>
          <a:lstStyle/>
          <a:p>
            <a:pPr marR="5080" algn="ctr">
              <a:spcBef>
                <a:spcPts val="491"/>
              </a:spcBef>
            </a:pPr>
            <a:r>
              <a:rPr lang="en-US" sz="1600" b="1" spc="-15" dirty="0">
                <a:latin typeface="Calibri"/>
                <a:cs typeface="Calibri"/>
              </a:rPr>
              <a:t>Strategy of Collected  the Dataset: </a:t>
            </a:r>
            <a:r>
              <a:rPr lang="en-US" sz="1600" spc="-5" dirty="0">
                <a:latin typeface="Calibri"/>
                <a:cs typeface="Calibri"/>
              </a:rPr>
              <a:t>Web Scraping using </a:t>
            </a:r>
            <a:r>
              <a:rPr lang="en-US" sz="1600" spc="-5" dirty="0" err="1">
                <a:latin typeface="Calibri"/>
                <a:cs typeface="Calibri"/>
              </a:rPr>
              <a:t>Beautifulsoup</a:t>
            </a:r>
            <a:endParaRPr sz="1600" dirty="0">
              <a:latin typeface="Calibri"/>
              <a:cs typeface="Calibri"/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F642FBF-866D-1746-9E24-E75DF17619DE}"/>
              </a:ext>
            </a:extLst>
          </p:cNvPr>
          <p:cNvCxnSpPr>
            <a:cxnSpLocks/>
          </p:cNvCxnSpPr>
          <p:nvPr/>
        </p:nvCxnSpPr>
        <p:spPr>
          <a:xfrm flipV="1">
            <a:off x="7546330" y="2021907"/>
            <a:ext cx="1136636" cy="1058994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0DAB98B-214B-9B40-8629-0114826A9A9D}"/>
              </a:ext>
            </a:extLst>
          </p:cNvPr>
          <p:cNvCxnSpPr/>
          <p:nvPr/>
        </p:nvCxnSpPr>
        <p:spPr>
          <a:xfrm flipV="1">
            <a:off x="7279323" y="3733077"/>
            <a:ext cx="1176655" cy="785948"/>
          </a:xfrm>
          <a:prstGeom prst="curvedConnector3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9B77E61-4652-754A-814C-F9AEDF869CA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27564" y="3921216"/>
            <a:ext cx="1543981" cy="430561"/>
          </a:xfrm>
          <a:prstGeom prst="curvedConnector3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5">
            <a:extLst>
              <a:ext uri="{FF2B5EF4-FFF2-40B4-BE49-F238E27FC236}">
                <a16:creationId xmlns:a16="http://schemas.microsoft.com/office/drawing/2014/main" id="{26FDBCAD-91D7-2F42-97DA-A4CD70C0E14C}"/>
              </a:ext>
            </a:extLst>
          </p:cNvPr>
          <p:cNvSpPr txBox="1"/>
          <p:nvPr/>
        </p:nvSpPr>
        <p:spPr>
          <a:xfrm>
            <a:off x="621797" y="2344730"/>
            <a:ext cx="1681179" cy="598883"/>
          </a:xfrm>
          <a:prstGeom prst="rect">
            <a:avLst/>
          </a:prstGeom>
        </p:spPr>
        <p:txBody>
          <a:bodyPr vert="horz" wrap="square" lIns="0" tIns="74931" rIns="0" bIns="0" rtlCol="0">
            <a:spAutoFit/>
          </a:bodyPr>
          <a:lstStyle/>
          <a:p>
            <a:pPr marR="5080" algn="ctr">
              <a:spcBef>
                <a:spcPts val="591"/>
              </a:spcBef>
            </a:pPr>
            <a:r>
              <a:rPr lang="en-US" sz="1500" b="1" spc="-5" dirty="0">
                <a:latin typeface="Calibri"/>
                <a:cs typeface="Calibri"/>
              </a:rPr>
              <a:t>Target Audience:</a:t>
            </a:r>
          </a:p>
          <a:p>
            <a:pPr marR="5080" algn="ctr">
              <a:spcBef>
                <a:spcPts val="591"/>
              </a:spcBef>
            </a:pPr>
            <a:r>
              <a:rPr lang="en-US" sz="1400" dirty="0">
                <a:solidFill>
                  <a:srgbClr val="123654"/>
                </a:solidFill>
                <a:latin typeface="Arial" panose="020B0604020202020204" pitchFamily="34" charset="0"/>
              </a:rPr>
              <a:t>Adults</a:t>
            </a:r>
            <a:endParaRPr lang="en-US" sz="1400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F493EABC-3279-6C49-B91E-E1FD39F032FE}"/>
              </a:ext>
            </a:extLst>
          </p:cNvPr>
          <p:cNvCxnSpPr>
            <a:cxnSpLocks/>
          </p:cNvCxnSpPr>
          <p:nvPr/>
        </p:nvCxnSpPr>
        <p:spPr>
          <a:xfrm rot="10800000">
            <a:off x="2435093" y="2551404"/>
            <a:ext cx="1523789" cy="515227"/>
          </a:xfrm>
          <a:prstGeom prst="curvedConnector3">
            <a:avLst/>
          </a:prstGeom>
          <a:ln w="57150">
            <a:solidFill>
              <a:srgbClr val="00FD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2C10C24-5290-2E49-A93D-2312D8825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1200" y1="75445" x2="53000" y2="12456"/>
                        <a14:foregroundMark x1="53000" y1="12456" x2="20000" y2="281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974" y="1850701"/>
            <a:ext cx="912091" cy="510771"/>
          </a:xfrm>
          <a:prstGeom prst="flowChartConnector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014CC4-635B-C245-8BC9-8D2BA21D2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1200" y1="75445" x2="53000" y2="12456"/>
                        <a14:foregroundMark x1="53000" y1="12456" x2="20000" y2="281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258" y="3499781"/>
            <a:ext cx="912091" cy="510771"/>
          </a:xfrm>
          <a:prstGeom prst="flowChartConnector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2041B7-8BDA-D94D-8619-312D131E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1200" y1="75445" x2="53000" y2="12456"/>
                        <a14:foregroundMark x1="53000" y1="12456" x2="20000" y2="281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09458" y="1200198"/>
            <a:ext cx="912091" cy="510771"/>
          </a:xfrm>
          <a:prstGeom prst="flowChartConnector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F32DF3-7DA0-A640-A952-DF5655A95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1200" y1="75445" x2="53000" y2="12456"/>
                        <a14:foregroundMark x1="53000" y1="12456" x2="20000" y2="281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1542" y="2924254"/>
            <a:ext cx="912091" cy="510771"/>
          </a:xfrm>
          <a:prstGeom prst="flowChartConnector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4826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A7061-D3B8-A94A-9885-B59BB2F4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894" y="1965960"/>
            <a:ext cx="4944126" cy="4892040"/>
          </a:xfrm>
          <a:prstGeom prst="flowChartConnector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5315" y="290250"/>
            <a:ext cx="9917397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5" dirty="0"/>
              <a:t>Fatwa Chatbot Collecting </a:t>
            </a:r>
            <a:r>
              <a:rPr lang="en-US" dirty="0"/>
              <a:t>Dataset</a:t>
            </a:r>
            <a:endParaRPr spc="-2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AD9DA3-21EC-8447-A3DB-CCB9009899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" t="27000" r="-486" b="7334"/>
          <a:stretch/>
        </p:blipFill>
        <p:spPr>
          <a:xfrm>
            <a:off x="502920" y="1960702"/>
            <a:ext cx="7658100" cy="434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93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DA69029-54E6-43A9-AC4D-E3E8039C5322}" vid="{F5AA0D13-3C40-403B-8915-C824C89006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2160</TotalTime>
  <Words>208</Words>
  <Application>Microsoft Macintosh PowerPoint</Application>
  <PresentationFormat>Widescreen</PresentationFormat>
  <Paragraphs>83</Paragraphs>
  <Slides>16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맑은 고딕</vt:lpstr>
      <vt:lpstr>Arial</vt:lpstr>
      <vt:lpstr>Calibri</vt:lpstr>
      <vt:lpstr>HY그래픽M</vt:lpstr>
      <vt:lpstr>Tahoma</vt:lpstr>
      <vt:lpstr>Trebuchet MS</vt:lpstr>
      <vt:lpstr>Office Theme</vt:lpstr>
      <vt:lpstr>Fatwa Chatbot</vt:lpstr>
      <vt:lpstr>Outline </vt:lpstr>
      <vt:lpstr>Problem Statement </vt:lpstr>
      <vt:lpstr>PowerPoint Presentation</vt:lpstr>
      <vt:lpstr>What Is A Chatbot ? </vt:lpstr>
      <vt:lpstr>How Can ChatBot Help?</vt:lpstr>
      <vt:lpstr>Fatwa Chatbot Methodology Design</vt:lpstr>
      <vt:lpstr>Fatwa Chatbot Collecting Dataset</vt:lpstr>
      <vt:lpstr>Fatwa Chatbot Collecting Dataset</vt:lpstr>
      <vt:lpstr>Fatwa Chatbot Methodology Design</vt:lpstr>
      <vt:lpstr>PowerPoint Presentation</vt:lpstr>
      <vt:lpstr>Fatwa Chatbot Methodology Design</vt:lpstr>
      <vt:lpstr> Building Chatbot</vt:lpstr>
      <vt:lpstr>Demo</vt:lpstr>
      <vt:lpstr>Conclusion and Future Work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لبنى</dc:creator>
  <cp:lastModifiedBy>لبنى</cp:lastModifiedBy>
  <cp:revision>29</cp:revision>
  <dcterms:created xsi:type="dcterms:W3CDTF">2019-11-18T07:05:34Z</dcterms:created>
  <dcterms:modified xsi:type="dcterms:W3CDTF">2019-11-24T09:06:46Z</dcterms:modified>
</cp:coreProperties>
</file>